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2"/>
  </p:handoutMasterIdLst>
  <p:sldIdLst>
    <p:sldId id="256" r:id="rId3"/>
    <p:sldId id="305" r:id="rId4"/>
    <p:sldId id="262" r:id="rId5"/>
    <p:sldId id="306" r:id="rId6"/>
    <p:sldId id="257" r:id="rId7"/>
    <p:sldId id="260" r:id="rId9"/>
    <p:sldId id="258" r:id="rId10"/>
    <p:sldId id="259" r:id="rId11"/>
    <p:sldId id="286" r:id="rId12"/>
    <p:sldId id="273" r:id="rId13"/>
    <p:sldId id="281" r:id="rId14"/>
    <p:sldId id="274" r:id="rId15"/>
    <p:sldId id="275" r:id="rId16"/>
    <p:sldId id="276" r:id="rId17"/>
    <p:sldId id="287" r:id="rId18"/>
    <p:sldId id="288" r:id="rId19"/>
    <p:sldId id="277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620" y="1122680"/>
            <a:ext cx="11943080" cy="2387600"/>
          </a:xfrm>
        </p:spPr>
        <p:txBody>
          <a:bodyPr>
            <a:normAutofit/>
          </a:bodyPr>
          <a:p>
            <a:r>
              <a:rPr lang="ru-RU" sz="4000"/>
              <a:t>В. М. Хайтов</a:t>
            </a:r>
            <a:br>
              <a:rPr lang="ru-RU" sz="4800"/>
            </a:br>
            <a:r>
              <a:rPr lang="ru-RU" sz="4800"/>
              <a:t>Гидрологические и гидробиологические процессы в вершине Кандалакшского залива</a:t>
            </a:r>
            <a:endParaRPr lang="ru-RU" sz="480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5104448"/>
            <a:ext cx="9144000" cy="1655762"/>
          </a:xfrm>
        </p:spPr>
        <p:txBody>
          <a:bodyPr>
            <a:normAutofit lnSpcReduction="20000"/>
          </a:bodyPr>
          <a:p>
            <a:endParaRPr lang="ru-RU" altLang="en-US"/>
          </a:p>
          <a:p>
            <a:r>
              <a:rPr lang="ru-RU" altLang="en-US"/>
              <a:t>Кандалакша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2021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1765"/>
            <a:ext cx="10515600" cy="1006475"/>
          </a:xfrm>
        </p:spPr>
        <p:txBody>
          <a:bodyPr/>
          <a:p>
            <a:r>
              <a:rPr lang="ru-RU" altLang="en-US" sz="3600"/>
              <a:t>Один из старейших мониторингов донных сообществ</a:t>
            </a:r>
            <a:endParaRPr lang="ru-RU" alt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784225"/>
            <a:ext cx="4201795" cy="6073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25" y="784225"/>
            <a:ext cx="4528185" cy="3519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0" y="784225"/>
            <a:ext cx="3556000" cy="351917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552950" y="4617720"/>
            <a:ext cx="6530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С конца 1970-х начались регулярные наблюдения в Илистой губе о.Горелого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2945"/>
          </a:xfrm>
        </p:spPr>
        <p:txBody>
          <a:bodyPr>
            <a:normAutofit fontScale="90000"/>
          </a:bodyPr>
          <a:p>
            <a:r>
              <a:rPr lang="ru-RU" altLang="en-US"/>
              <a:t>Динамика ледового покрытия</a:t>
            </a:r>
            <a:endParaRPr lang="ru-R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3770" t="15472" r="49845" b="58849"/>
          <a:stretch>
            <a:fillRect/>
          </a:stretch>
        </p:blipFill>
        <p:spPr>
          <a:xfrm>
            <a:off x="234950" y="944880"/>
            <a:ext cx="11254740" cy="44678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54305" y="5412740"/>
            <a:ext cx="11254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Ледовый покров существенно сократился в последние десятилетия.</a:t>
            </a:r>
            <a:endParaRPr lang="ru-RU" sz="2400"/>
          </a:p>
          <a:p>
            <a:r>
              <a:rPr lang="ru-RU" sz="2400"/>
              <a:t>В некоторые годы в январе лед не вставал вовсе.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22300"/>
          </a:xfrm>
        </p:spPr>
        <p:txBody>
          <a:bodyPr>
            <a:normAutofit fontScale="90000"/>
          </a:bodyPr>
          <a:p>
            <a:r>
              <a:rPr lang="ru-RU" altLang="en-US"/>
              <a:t>Смена доминантов в прибрежных сообществах</a:t>
            </a:r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586" t="20166" r="49549" b="8230"/>
          <a:stretch>
            <a:fillRect/>
          </a:stretch>
        </p:blipFill>
        <p:spPr>
          <a:xfrm>
            <a:off x="0" y="690245"/>
            <a:ext cx="5645150" cy="61677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17220" y="4761230"/>
            <a:ext cx="167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Mytlus spp.</a:t>
            </a:r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3838575" y="3710305"/>
            <a:ext cx="1673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Нитчатые водоросли</a:t>
            </a:r>
            <a:endParaRPr lang="ru-RU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3571" t="14161" r="14762" b="3329"/>
          <a:stretch>
            <a:fillRect/>
          </a:stretch>
        </p:blipFill>
        <p:spPr>
          <a:xfrm>
            <a:off x="5730240" y="713105"/>
            <a:ext cx="6391275" cy="41389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730875" y="5114290"/>
            <a:ext cx="6390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На фоне сокращения обилия мидий и всплеска обилия нитчатых водорослей некоторые виды демонстрируют расцвет....</a:t>
            </a: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 sz="3600"/>
              <a:t>Сокращение обилия видов в прибрежном сообществе</a:t>
            </a:r>
            <a:endParaRPr lang="ru-RU" alt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3964" t="14438" r="13767" b="3285"/>
          <a:stretch>
            <a:fillRect/>
          </a:stretch>
        </p:blipFill>
        <p:spPr>
          <a:xfrm>
            <a:off x="2605405" y="600710"/>
            <a:ext cx="9586595" cy="61391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1592580"/>
            <a:ext cx="25019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...но некоторые обильные ранее формы сильно сократили обилие.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Изменения затронули и глубоководное сообщество</a:t>
            </a:r>
            <a:endParaRPr lang="ru-R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3894" t="15047" r="15061" b="3799"/>
          <a:stretch>
            <a:fillRect/>
          </a:stretch>
        </p:blipFill>
        <p:spPr>
          <a:xfrm>
            <a:off x="2987040" y="943610"/>
            <a:ext cx="9204960" cy="59143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1592580"/>
            <a:ext cx="250190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Изменения происходят и в глубоководной части акватории, свободной от покрова нитчаток.</a:t>
            </a:r>
            <a:endParaRPr lang="ru-RU" sz="2400"/>
          </a:p>
          <a:p>
            <a:endParaRPr lang="ru-RU" sz="2400"/>
          </a:p>
          <a:p>
            <a:r>
              <a:rPr lang="ru-RU" sz="2400"/>
              <a:t>Здесь отмечено разрастание зарослей </a:t>
            </a:r>
            <a:r>
              <a:rPr lang="en-US" sz="2400" i="1"/>
              <a:t>Laminaria</a:t>
            </a:r>
            <a:r>
              <a:rPr lang="en-US" sz="2400"/>
              <a:t>.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Беломорские долгожители</a:t>
            </a:r>
            <a:endParaRPr lang="ru-RU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30000" r="30000"/>
          <a:stretch>
            <a:fillRect/>
          </a:stretch>
        </p:blipFill>
        <p:spPr>
          <a:xfrm>
            <a:off x="7787640" y="0"/>
            <a:ext cx="4404360" cy="619379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41667" t="2407" r="30208" b="35741"/>
          <a:stretch>
            <a:fillRect/>
          </a:stretch>
        </p:blipFill>
        <p:spPr>
          <a:xfrm>
            <a:off x="4328160" y="1661160"/>
            <a:ext cx="4114800" cy="509016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9" name="Text Box 8"/>
          <p:cNvSpPr txBox="1"/>
          <p:nvPr/>
        </p:nvSpPr>
        <p:spPr>
          <a:xfrm>
            <a:off x="167640" y="1661160"/>
            <a:ext cx="39795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/>
              <a:t>Astarte borealis</a:t>
            </a:r>
            <a:r>
              <a:rPr lang="en-US" sz="2400"/>
              <a:t> - </a:t>
            </a:r>
            <a:r>
              <a:rPr lang="ru-RU" sz="2400"/>
              <a:t>пример одного из самых долгоживущих донных беспозвоночных. Продолжительность их жизни превышает 50 лет!</a:t>
            </a:r>
            <a:endParaRPr lang="ru-RU" sz="2400"/>
          </a:p>
          <a:p>
            <a:endParaRPr lang="ru-RU" sz="2400"/>
          </a:p>
          <a:p>
            <a:r>
              <a:rPr lang="ru-RU" sz="2400"/>
              <a:t>На базе склерохронологии этого вида можно реконструировать долговременную динамику климата.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556115" cy="1325880"/>
          </a:xfrm>
        </p:spPr>
        <p:txBody>
          <a:bodyPr/>
          <a:p>
            <a:r>
              <a:rPr lang="ru-RU" altLang="en-US" sz="3600"/>
              <a:t>Долговременная динамика структуры поселений </a:t>
            </a:r>
            <a:r>
              <a:rPr lang="en-US" altLang="en-US" sz="3600" i="1"/>
              <a:t>A. brealis</a:t>
            </a:r>
            <a:endParaRPr lang="en-US" altLang="en-US" sz="3600" i="1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30734" r="29552"/>
          <a:stretch>
            <a:fillRect/>
          </a:stretch>
        </p:blipFill>
        <p:spPr>
          <a:xfrm>
            <a:off x="8174990" y="0"/>
            <a:ext cx="4017010" cy="569023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6042" t="3148" r="19479"/>
          <a:stretch>
            <a:fillRect/>
          </a:stretch>
        </p:blipFill>
        <p:spPr>
          <a:xfrm>
            <a:off x="3989070" y="1386840"/>
            <a:ext cx="4305935" cy="527558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9" name="Text Box 8"/>
          <p:cNvSpPr txBox="1"/>
          <p:nvPr/>
        </p:nvSpPr>
        <p:spPr>
          <a:xfrm>
            <a:off x="167640" y="1661160"/>
            <a:ext cx="35839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Мониторинг сублиторального бентоса Илистой губы позволил проследить смену генераций, которая происходит, вероятно, один раз за 50-60 лет.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835"/>
            <a:ext cx="10515600" cy="1002030"/>
          </a:xfrm>
        </p:spPr>
        <p:txBody>
          <a:bodyPr>
            <a:normAutofit/>
          </a:bodyPr>
          <a:p>
            <a:r>
              <a:rPr lang="ru-RU"/>
              <a:t>Заключение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6185"/>
            <a:ext cx="12054205" cy="5453380"/>
          </a:xfrm>
        </p:spPr>
        <p:txBody>
          <a:bodyPr>
            <a:normAutofit lnSpcReduction="20000"/>
          </a:bodyPr>
          <a:p>
            <a:r>
              <a:rPr lang="ru-RU" altLang="en-US"/>
              <a:t>Сообщества донных беспозвоночных и связанные с ними популяции консументов высокого уровня очень динамичные системы.</a:t>
            </a:r>
            <a:endParaRPr lang="ru-RU" altLang="en-US"/>
          </a:p>
          <a:p>
            <a:r>
              <a:rPr lang="ru-RU" altLang="en-US"/>
              <a:t>Необходим систематический мониторинг как гидрологических, так и гидробиологических показателей.</a:t>
            </a:r>
            <a:endParaRPr lang="ru-RU" altLang="en-US"/>
          </a:p>
          <a:p>
            <a:r>
              <a:rPr lang="ru-RU" altLang="en-US"/>
              <a:t>Результаты исследований многолетних изменений на территории Заповедника в тренде мирового научного интереса. </a:t>
            </a:r>
            <a:endParaRPr lang="ru-RU" altLang="en-US"/>
          </a:p>
          <a:p>
            <a:r>
              <a:rPr lang="ru-RU" altLang="en-US">
                <a:sym typeface="+mn-ea"/>
              </a:rPr>
              <a:t>Нужен прорыв в материальном обеспечении для организации наблюдений на современном уровне.</a:t>
            </a:r>
            <a:endParaRPr lang="ru-RU" altLang="en-US"/>
          </a:p>
          <a:p>
            <a:r>
              <a:rPr lang="ru-RU" altLang="en-US"/>
              <a:t>Для реализации мониторинга необходимо поддерживать  активные связи Заповедника с образовательными учреждениями, сложившиеся за боле, чем 50 лет. </a:t>
            </a:r>
            <a:endParaRPr lang="ru-RU" altLang="en-US"/>
          </a:p>
          <a:p>
            <a:r>
              <a:rPr lang="ru-RU" altLang="en-US" i="1"/>
              <a:t>Без участия школьников-волонтеров мониторинг морских экосистем не может быть продолжен</a:t>
            </a:r>
            <a:r>
              <a:rPr lang="ru-RU" altLang="en-US"/>
              <a:t>.</a:t>
            </a:r>
            <a:endParaRPr lang="ru-RU" altLang="en-US"/>
          </a:p>
          <a:p>
            <a:r>
              <a:rPr lang="ru-RU" altLang="en-US"/>
              <a:t>Нужна продумманая политика администрации Заповедника в поддержании и обеспечении визитов волонтеров.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  <a:p>
            <a:endParaRPr lang="ru-RU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37765"/>
            <a:ext cx="10515600" cy="1325563"/>
          </a:xfrm>
        </p:spPr>
        <p:txBody>
          <a:bodyPr/>
          <a:p>
            <a:pPr algn="ctr"/>
            <a:r>
              <a:rPr lang="ru-RU" altLang="en-US"/>
              <a:t>Спасибо за внимание!</a:t>
            </a:r>
            <a:endParaRPr lang="ru-RU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t="11659" r="22550" b="17481"/>
          <a:stretch>
            <a:fillRect/>
          </a:stretch>
        </p:blipFill>
        <p:spPr>
          <a:xfrm>
            <a:off x="0" y="0"/>
            <a:ext cx="12198350" cy="6278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Гидрологические процессы</a:t>
            </a:r>
            <a:endParaRPr lang="ru-RU" alt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 descr="DSCN0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" y="0"/>
            <a:ext cx="5722620" cy="4291965"/>
          </a:xfrm>
          <a:prstGeom prst="rect">
            <a:avLst/>
          </a:prstGeom>
        </p:spPr>
      </p:pic>
      <p:pic>
        <p:nvPicPr>
          <p:cNvPr id="6" name="Picture 5" descr="DSCN08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5" y="0"/>
            <a:ext cx="5721985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9975"/>
          </a:xfrm>
        </p:spPr>
        <p:txBody>
          <a:bodyPr>
            <a:normAutofit fontScale="90000"/>
          </a:bodyPr>
          <a:p>
            <a:r>
              <a:rPr lang="ru-RU" altLang="en-US"/>
              <a:t>Гидрологическая структура вод вершины Кандалакшского залива</a:t>
            </a:r>
            <a:endParaRPr lang="ru-RU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25417" r="27297"/>
          <a:stretch>
            <a:fillRect/>
          </a:stretch>
        </p:blipFill>
        <p:spPr>
          <a:xfrm>
            <a:off x="7359650" y="535940"/>
            <a:ext cx="4448175" cy="581977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3780"/>
            <a:ext cx="7249160" cy="448437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0249535" y="3373755"/>
            <a:ext cx="153035" cy="1733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0" y="1456690"/>
            <a:ext cx="6749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В акватории присутствуют две водные массы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p>
            <a:r>
              <a:rPr lang="ru-RU" altLang="en-US" sz="3200"/>
              <a:t>Изменения солености и температуры в летний период</a:t>
            </a:r>
            <a:br>
              <a:rPr lang="ru-RU" altLang="en-US" sz="3200"/>
            </a:br>
            <a:r>
              <a:rPr lang="en-US" altLang="ru-RU" sz="3200"/>
              <a:t>(2020 </a:t>
            </a:r>
            <a:r>
              <a:rPr lang="ru-RU" altLang="ru-RU" sz="3200"/>
              <a:t>г.)</a:t>
            </a:r>
            <a:endParaRPr lang="ru-RU" altLang="ru-RU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325" y="696595"/>
            <a:ext cx="7733665" cy="56597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1456690"/>
            <a:ext cx="37363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Соленость и температура воды имеют отрицательную корреляцию (</a:t>
            </a:r>
            <a:r>
              <a:rPr lang="en-US" sz="2400"/>
              <a:t>r = -0.7)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Фенология циркуляции водных масс</a:t>
            </a:r>
            <a:endParaRPr lang="ru-RU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" y="1325880"/>
            <a:ext cx="6216015" cy="40538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4925" y="1325880"/>
            <a:ext cx="5766435" cy="40538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685" y="5668010"/>
            <a:ext cx="9208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В начале лета  присутствует холодная и более соленая вода, в конце лета - более теплая и более опресненная вода.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4220"/>
          </a:xfrm>
        </p:spPr>
        <p:txBody>
          <a:bodyPr/>
          <a:p>
            <a:r>
              <a:rPr lang="ru-RU" sz="3200"/>
              <a:t>Многолетние изменения гидрологических параметров</a:t>
            </a:r>
            <a:endParaRPr lang="ru-RU" sz="320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02380" y="533400"/>
            <a:ext cx="8389620" cy="62509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6040" y="902335"/>
            <a:ext cx="373634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Многолетние изменения солености и температуры носят колебательный характер, но есть слабо выраженный линейный тренд к повышению температуры воды и понижению солености.</a:t>
            </a: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0445"/>
            <a:ext cx="10515600" cy="3870960"/>
          </a:xfrm>
        </p:spPr>
        <p:txBody>
          <a:bodyPr>
            <a:normAutofit/>
          </a:bodyPr>
          <a:p>
            <a:pPr algn="ctr"/>
            <a:r>
              <a:rPr lang="ru-RU" altLang="en-US"/>
              <a:t>Не только мидии....</a:t>
            </a:r>
            <a:br>
              <a:rPr lang="ru-RU" altLang="en-US"/>
            </a:br>
            <a:r>
              <a:rPr lang="ru-RU" altLang="en-US"/>
              <a:t>Многолетние процессы в сублиторальном бентосе.</a:t>
            </a:r>
            <a:endParaRPr lang="ru-RU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2715</Words>
  <Application>WPS Presentation</Application>
  <PresentationFormat>Widescreen</PresentationFormat>
  <Paragraphs>109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В. М. Хайтов Гидрологические и гидробиологические процессы в вершине Кандалакшского залива</vt:lpstr>
      <vt:lpstr>PowerPoint 演示文稿</vt:lpstr>
      <vt:lpstr>Гидрологические процессы</vt:lpstr>
      <vt:lpstr>PowerPoint 演示文稿</vt:lpstr>
      <vt:lpstr>Гидрологическая структура вод вершины Кандалакшского залива</vt:lpstr>
      <vt:lpstr>Изменения солености и температуры в летний период (2020 г.)</vt:lpstr>
      <vt:lpstr>Фенология циркуляции водных масс</vt:lpstr>
      <vt:lpstr>Многолетние изменения гидрологических параметров</vt:lpstr>
      <vt:lpstr>Не только мидии.... Многолетние процессы в сублиторальном бентосе.</vt:lpstr>
      <vt:lpstr>Один из старейших мониторингов донных сообществ</vt:lpstr>
      <vt:lpstr>Динамика ледового покрытия</vt:lpstr>
      <vt:lpstr>Смена доминантов в прибрежных сообществах</vt:lpstr>
      <vt:lpstr>Сокращение обилия видов в прибрежном сообществе</vt:lpstr>
      <vt:lpstr>Изменения затронули и глубоководное сообщество</vt:lpstr>
      <vt:lpstr>Беломорские долгожители</vt:lpstr>
      <vt:lpstr>Долговременная динамика структуры поселений A. brealis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Гидрологические и гидробиологические процессы в вершине Кандалакшского залива</dc:title>
  <dc:creator/>
  <cp:lastModifiedBy>polyd</cp:lastModifiedBy>
  <cp:revision>9</cp:revision>
  <dcterms:created xsi:type="dcterms:W3CDTF">2021-12-27T12:21:00Z</dcterms:created>
  <dcterms:modified xsi:type="dcterms:W3CDTF">2022-09-15T13:07:26Z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E760039952574C5FBAD952EC991DF359</vt:lpwstr>
  </property>
  <property fmtid="{D5CDD505-2E9C-101B-9397-08002B2CF9AE}" pid="3" name="KSOProductBuildVer">
    <vt:lpwstr>1049-11.2.0.11130</vt:lpwstr>
  </property>
</Properties>
</file>